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sldIdLst>
    <p:sldId id="256" r:id="rId2"/>
    <p:sldId id="257" r:id="rId3"/>
    <p:sldId id="280" r:id="rId4"/>
    <p:sldId id="258" r:id="rId5"/>
    <p:sldId id="259" r:id="rId6"/>
    <p:sldId id="261" r:id="rId7"/>
    <p:sldId id="262" r:id="rId8"/>
    <p:sldId id="281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63" r:id="rId24"/>
    <p:sldId id="264" r:id="rId25"/>
    <p:sldId id="265" r:id="rId26"/>
    <p:sldId id="266" r:id="rId27"/>
    <p:sldId id="284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C66D4-DCE8-461A-91E8-2FDBDB75F618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BB03-4C01-4869-A1AE-48394BD2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9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description about collecting fees to cover the cost of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1BB03-4C01-4869-A1AE-48394BD29B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description of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1BB03-4C01-4869-A1AE-48394BD29B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elements of the water heater that are required and inspected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1BB03-4C01-4869-A1AE-48394BD29B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7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what changes staff is making to improve the process and customer understanding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1BB03-4C01-4869-A1AE-48394BD29B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what changes staff is making to improve the process and customer understanding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1BB03-4C01-4869-A1AE-48394BD29B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1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9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063" y="1074575"/>
            <a:ext cx="7483642" cy="2085472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sz="4000" dirty="0"/>
              <a:t>Master Fee Schedule, Impact fees, and cost recovery process: </a:t>
            </a:r>
          </a:p>
          <a:p>
            <a:pPr algn="l">
              <a:spcAft>
                <a:spcPts val="1200"/>
              </a:spcAft>
            </a:pPr>
            <a:r>
              <a:rPr lang="en-US" sz="4100" i="1" cap="none" dirty="0">
                <a:latin typeface="+mj-lt"/>
              </a:rPr>
              <a:t>Why do Cities charge fees?</a:t>
            </a:r>
          </a:p>
          <a:p>
            <a:pPr algn="l"/>
            <a:endParaRPr lang="en-US" sz="4000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0EFC08A-9C25-E188-12F5-F1A28DA29366}"/>
              </a:ext>
            </a:extLst>
          </p:cNvPr>
          <p:cNvCxnSpPr/>
          <p:nvPr/>
        </p:nvCxnSpPr>
        <p:spPr>
          <a:xfrm>
            <a:off x="834190" y="2887576"/>
            <a:ext cx="7387389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3B50C8F9-1CC7-2CE2-E215-07C66FC13C44}"/>
              </a:ext>
            </a:extLst>
          </p:cNvPr>
          <p:cNvSpPr txBox="1">
            <a:spLocks/>
          </p:cNvSpPr>
          <p:nvPr/>
        </p:nvSpPr>
        <p:spPr>
          <a:xfrm>
            <a:off x="787819" y="2901413"/>
            <a:ext cx="7387389" cy="761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800" b="1" kern="12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100" cap="none" dirty="0"/>
              <a:t>Council Study Session | July 25, 2023</a:t>
            </a:r>
          </a:p>
        </p:txBody>
      </p:sp>
    </p:spTree>
    <p:extLst>
      <p:ext uri="{BB962C8B-B14F-4D97-AF65-F5344CB8AC3E}">
        <p14:creationId xmlns:p14="http://schemas.microsoft.com/office/powerpoint/2010/main" val="1856282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734" y="620876"/>
            <a:ext cx="7275621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DIF Benefits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743691" y="1545451"/>
            <a:ext cx="7906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Ensures that impacts of new development are paid for by the developers and new members of the population.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3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Used to fund new or expanded facilities to service the needs of a growing population.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10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734" y="620876"/>
            <a:ext cx="7275621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/>
              <a:t>Dif</a:t>
            </a:r>
            <a:r>
              <a:rPr lang="en-US" sz="4000" dirty="0"/>
              <a:t> Restrictions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861754" y="1712809"/>
            <a:ext cx="76864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Fees are collected for public facility improvements only.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Fees can only fund public facilities or infrastructure needed as a result of 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new development.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Fees cannot be used for maintenance,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to repair existing facility or infrastructure deficiencies.</a:t>
            </a:r>
          </a:p>
        </p:txBody>
      </p:sp>
    </p:spTree>
    <p:extLst>
      <p:ext uri="{BB962C8B-B14F-4D97-AF65-F5344CB8AC3E}">
        <p14:creationId xmlns:p14="http://schemas.microsoft.com/office/powerpoint/2010/main" val="35410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101" y="526730"/>
            <a:ext cx="6934199" cy="1066522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/>
              <a:t>Dif</a:t>
            </a:r>
            <a:r>
              <a:rPr lang="en-US" sz="4000" dirty="0"/>
              <a:t> Restrictions (cont.)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0557D9F-31AA-D5E6-88E5-15AC6C39496E}"/>
              </a:ext>
            </a:extLst>
          </p:cNvPr>
          <p:cNvSpPr txBox="1"/>
          <p:nvPr/>
        </p:nvSpPr>
        <p:spPr>
          <a:xfrm>
            <a:off x="876856" y="1943059"/>
            <a:ext cx="764166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Use of fees must be based on a rational nexus between new development and the costs of new facilities to accommodate a growing population.  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The nexus study identifies activities that the DIF can be used for </a:t>
            </a:r>
            <a:r>
              <a:rPr lang="en-US" sz="3200" b="1" i="1" u="sng" dirty="0">
                <a:latin typeface="+mj-lt"/>
              </a:rPr>
              <a:t>and</a:t>
            </a:r>
            <a:r>
              <a:rPr lang="en-US" sz="3200" dirty="0">
                <a:latin typeface="+mj-lt"/>
              </a:rPr>
              <a:t> meet the requirements established by AB 1600.</a:t>
            </a:r>
          </a:p>
        </p:txBody>
      </p:sp>
    </p:spTree>
    <p:extLst>
      <p:ext uri="{BB962C8B-B14F-4D97-AF65-F5344CB8AC3E}">
        <p14:creationId xmlns:p14="http://schemas.microsoft.com/office/powerpoint/2010/main" val="76266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047" y="663927"/>
            <a:ext cx="7275621" cy="792127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Current Impact Fees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CB731E8-B524-0218-BB56-B8A348AF4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89" y="2533650"/>
            <a:ext cx="8459814" cy="2762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D44C9E-056C-754F-C969-9024A9ADEA2E}"/>
              </a:ext>
            </a:extLst>
          </p:cNvPr>
          <p:cNvSpPr txBox="1"/>
          <p:nvPr/>
        </p:nvSpPr>
        <p:spPr>
          <a:xfrm>
            <a:off x="3172248" y="1925558"/>
            <a:ext cx="3352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Current Impact Fees</a:t>
            </a:r>
          </a:p>
        </p:txBody>
      </p:sp>
    </p:spTree>
    <p:extLst>
      <p:ext uri="{BB962C8B-B14F-4D97-AF65-F5344CB8AC3E}">
        <p14:creationId xmlns:p14="http://schemas.microsoft.com/office/powerpoint/2010/main" val="293319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419" y="686981"/>
            <a:ext cx="7275621" cy="792127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Library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0686882-95B7-667A-1693-B9ADABEBEE45}"/>
              </a:ext>
            </a:extLst>
          </p:cNvPr>
          <p:cNvSpPr txBox="1"/>
          <p:nvPr/>
        </p:nvSpPr>
        <p:spPr>
          <a:xfrm>
            <a:off x="927419" y="3306779"/>
            <a:ext cx="826833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An additional 3,063 square feet of library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27,032 new books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2.5 new computer workstations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BE01DE-6272-E350-3DA3-5621FDDC95AD}"/>
              </a:ext>
            </a:extLst>
          </p:cNvPr>
          <p:cNvSpPr txBox="1"/>
          <p:nvPr/>
        </p:nvSpPr>
        <p:spPr>
          <a:xfrm>
            <a:off x="977553" y="1581314"/>
            <a:ext cx="7680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– $142,214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</p:txBody>
      </p:sp>
    </p:spTree>
    <p:extLst>
      <p:ext uri="{BB962C8B-B14F-4D97-AF65-F5344CB8AC3E}">
        <p14:creationId xmlns:p14="http://schemas.microsoft.com/office/powerpoint/2010/main" val="3575911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0" y="489522"/>
            <a:ext cx="9891409" cy="82962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Parks and Recreation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36C3D95-9969-D38F-F0DD-8C5F0E2B5195}"/>
              </a:ext>
            </a:extLst>
          </p:cNvPr>
          <p:cNvSpPr txBox="1"/>
          <p:nvPr/>
        </p:nvSpPr>
        <p:spPr>
          <a:xfrm>
            <a:off x="658749" y="1223888"/>
            <a:ext cx="82194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Current funds - $334,783</a:t>
            </a:r>
          </a:p>
          <a:p>
            <a:r>
              <a:rPr lang="en-US" sz="24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b="1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8DD14B-723C-8E61-65D5-B1E01A3CA4C5}"/>
              </a:ext>
            </a:extLst>
          </p:cNvPr>
          <p:cNvSpPr txBox="1"/>
          <p:nvPr/>
        </p:nvSpPr>
        <p:spPr>
          <a:xfrm>
            <a:off x="658749" y="2645949"/>
            <a:ext cx="8765010" cy="4026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Solar lights for park around play equipment/pathways and pedestrian walkway lighting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 new softball fields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Bike paths/BMX course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Warm-up areas for softball pitchers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Coin/token operated softball lights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Pathways in parks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 soccer fields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14 acres of additional parks</a:t>
            </a:r>
          </a:p>
        </p:txBody>
      </p:sp>
    </p:spTree>
    <p:extLst>
      <p:ext uri="{BB962C8B-B14F-4D97-AF65-F5344CB8AC3E}">
        <p14:creationId xmlns:p14="http://schemas.microsoft.com/office/powerpoint/2010/main" val="360573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644" y="363344"/>
            <a:ext cx="7835582" cy="1369977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Freeway Interchange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822644" y="2096665"/>
            <a:ext cx="7827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$390,369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Improvements to the Road 57/I-5 interchange to accommodate expansion to South Willows.</a:t>
            </a:r>
          </a:p>
        </p:txBody>
      </p:sp>
    </p:spTree>
    <p:extLst>
      <p:ext uri="{BB962C8B-B14F-4D97-AF65-F5344CB8AC3E}">
        <p14:creationId xmlns:p14="http://schemas.microsoft.com/office/powerpoint/2010/main" val="1642644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35" y="256205"/>
            <a:ext cx="8884298" cy="792127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Street and traffic improvements</a:t>
            </a:r>
          </a:p>
          <a:p>
            <a:pPr algn="l"/>
            <a:endParaRPr lang="en-US" sz="4000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481449" y="1012148"/>
            <a:ext cx="83886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$182,814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14F6E9-F092-A139-8F3F-6420BA36233D}"/>
              </a:ext>
            </a:extLst>
          </p:cNvPr>
          <p:cNvSpPr txBox="1"/>
          <p:nvPr/>
        </p:nvSpPr>
        <p:spPr>
          <a:xfrm>
            <a:off x="391084" y="2940542"/>
            <a:ext cx="856938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Tehama @ Sycamore Streets – Right Lane &amp; Signal Modification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Tehama Street (Cedar Street to Road 53) – Widening to four lanes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Tehama Street @ GCID canal bridge modifications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Tehama Street (Northbound @ Road 53) – Right Turn Lane Improvements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Tehama Street @ Road 53 – Intersection Reconstruction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Road 53 westbound @ Tehama Street – Construct right turn lane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Sacramento Street @ GCID canal bridge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53972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9" y="515955"/>
            <a:ext cx="7275621" cy="792127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police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843379" y="1552629"/>
            <a:ext cx="76148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$61,068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Costs related to the expansion of the Glenn County Sheriff’s Office’s that may be necessary to accommodate services associated with the City of Willows as the population increases.</a:t>
            </a:r>
          </a:p>
        </p:txBody>
      </p:sp>
    </p:spTree>
    <p:extLst>
      <p:ext uri="{BB962C8B-B14F-4D97-AF65-F5344CB8AC3E}">
        <p14:creationId xmlns:p14="http://schemas.microsoft.com/office/powerpoint/2010/main" val="1138760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9" y="432612"/>
            <a:ext cx="7275621" cy="792127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Fire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843379" y="1409628"/>
            <a:ext cx="82325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$66,144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8536E-7A6C-B150-A2E9-9D7E3B1F2000}"/>
              </a:ext>
            </a:extLst>
          </p:cNvPr>
          <p:cNvSpPr txBox="1"/>
          <p:nvPr/>
        </p:nvSpPr>
        <p:spPr>
          <a:xfrm>
            <a:off x="809417" y="3533580"/>
            <a:ext cx="795878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One new structure engine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Outfit new engine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Purchase three new breathing apparatus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Expand the existing fire station</a:t>
            </a:r>
          </a:p>
        </p:txBody>
      </p:sp>
    </p:spTree>
    <p:extLst>
      <p:ext uri="{BB962C8B-B14F-4D97-AF65-F5344CB8AC3E}">
        <p14:creationId xmlns:p14="http://schemas.microsoft.com/office/powerpoint/2010/main" val="114502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FE2C9-A12E-89F5-4907-BA01A9BF7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202" y="1036674"/>
            <a:ext cx="7509712" cy="558399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cap="none" dirty="0"/>
              <a:t>Permit Fees (Master Fee Schedule):</a:t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i="0" cap="none" dirty="0">
                <a:solidFill>
                  <a:schemeClr val="tx1"/>
                </a:solidFill>
              </a:rPr>
              <a:t>Include planning application fees, building permits, building inspection, encroachment permits, engineering</a:t>
            </a:r>
            <a:r>
              <a:rPr lang="en-US" sz="2200" i="0" cap="none" dirty="0">
                <a:solidFill>
                  <a:srgbClr val="FF0000"/>
                </a:solidFill>
              </a:rPr>
              <a:t> </a:t>
            </a:r>
            <a:r>
              <a:rPr lang="en-US" sz="2200" i="0" cap="none" dirty="0">
                <a:solidFill>
                  <a:schemeClr val="tx1"/>
                </a:solidFill>
              </a:rPr>
              <a:t>plan check – these are one-time fees. </a:t>
            </a:r>
            <a:br>
              <a:rPr lang="en-US" sz="3200" i="0" cap="none" dirty="0">
                <a:solidFill>
                  <a:srgbClr val="FF0000"/>
                </a:solidFill>
              </a:rPr>
            </a:br>
            <a:br>
              <a:rPr lang="en-US" sz="3200" i="0" cap="none" dirty="0">
                <a:solidFill>
                  <a:srgbClr val="FF0000"/>
                </a:solidFill>
              </a:rPr>
            </a:br>
            <a:r>
              <a:rPr lang="en-US" sz="3600" cap="none" dirty="0"/>
              <a:t>Development Impact Fees (DIF):</a:t>
            </a:r>
            <a:br>
              <a:rPr lang="en-US" sz="4000" dirty="0"/>
            </a:br>
            <a:r>
              <a:rPr lang="en-US" sz="2200" i="0" cap="none" dirty="0">
                <a:solidFill>
                  <a:schemeClr val="tx1"/>
                </a:solidFill>
              </a:rPr>
              <a:t>A one-time fee to off-set the impact of new development on the city’s physical (e.g., sewage, storm drain, transportation, etc.) and civic (e.g., police, fire) infrastructure. </a:t>
            </a:r>
            <a:br>
              <a:rPr lang="en-US" sz="3200" i="0" cap="none" dirty="0">
                <a:solidFill>
                  <a:schemeClr val="tx1"/>
                </a:solidFill>
              </a:rPr>
            </a:br>
            <a:br>
              <a:rPr lang="en-US" sz="3200" i="0" cap="none" dirty="0">
                <a:solidFill>
                  <a:schemeClr val="tx1"/>
                </a:solidFill>
              </a:rPr>
            </a:br>
            <a:r>
              <a:rPr lang="en-US" sz="3600" cap="none" dirty="0"/>
              <a:t>Cost Recovery:</a:t>
            </a:r>
            <a:br>
              <a:rPr lang="en-US" sz="2000" i="0" dirty="0"/>
            </a:br>
            <a:r>
              <a:rPr lang="en-US" sz="2200" i="0" cap="none" dirty="0">
                <a:solidFill>
                  <a:schemeClr val="tx1"/>
                </a:solidFill>
              </a:rPr>
              <a:t>A deposit to the City for which consultants who work on said project charge their time against to recover the cost of processing a development application. The City does not earn a profit. It is intended to break even on the cost of processing a development application and ensure that taxpayer dollars are not being used to subsidize private projects.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202" y="217931"/>
            <a:ext cx="5916873" cy="795426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Fee Types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218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9" y="764129"/>
            <a:ext cx="7275621" cy="792127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Wastewater improvements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843379" y="1979720"/>
            <a:ext cx="78067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$1,784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Collected funds are committed to the annual payment of long-term debt incurred by the City for the expansion of the Wastewater Treatment Plant that occurred in 2005.</a:t>
            </a:r>
          </a:p>
        </p:txBody>
      </p:sp>
    </p:spTree>
    <p:extLst>
      <p:ext uri="{BB962C8B-B14F-4D97-AF65-F5344CB8AC3E}">
        <p14:creationId xmlns:p14="http://schemas.microsoft.com/office/powerpoint/2010/main" val="1864167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263" y="640610"/>
            <a:ext cx="8192943" cy="792127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Storm Drainage improvements 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3C347-2554-2AFC-929F-0F40106AE22E}"/>
              </a:ext>
            </a:extLst>
          </p:cNvPr>
          <p:cNvSpPr txBox="1"/>
          <p:nvPr/>
        </p:nvSpPr>
        <p:spPr>
          <a:xfrm>
            <a:off x="575263" y="1677284"/>
            <a:ext cx="7667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Current Funds - $153,328</a:t>
            </a:r>
          </a:p>
          <a:p>
            <a:r>
              <a:rPr lang="en-US" sz="3200" b="1" dirty="0">
                <a:latin typeface="+mj-lt"/>
              </a:rPr>
              <a:t>Projects identified in 2008 DIF Report where money can be spent: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Collected funds are committed to the annual payment of long-term debt incurred by the City for the expansion of the Wastewater Treatment Plant.</a:t>
            </a:r>
          </a:p>
        </p:txBody>
      </p:sp>
    </p:spTree>
    <p:extLst>
      <p:ext uri="{BB962C8B-B14F-4D97-AF65-F5344CB8AC3E}">
        <p14:creationId xmlns:p14="http://schemas.microsoft.com/office/powerpoint/2010/main" val="3587842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24D4-171A-AE44-8145-AB71BAAF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14601"/>
            <a:ext cx="9906000" cy="1382156"/>
          </a:xfrm>
        </p:spPr>
        <p:txBody>
          <a:bodyPr/>
          <a:lstStyle/>
          <a:p>
            <a:pPr algn="ctr"/>
            <a:r>
              <a:rPr lang="en-US" b="1" dirty="0"/>
              <a:t>Cost Recovery Process</a:t>
            </a:r>
          </a:p>
        </p:txBody>
      </p:sp>
    </p:spTree>
    <p:extLst>
      <p:ext uri="{BB962C8B-B14F-4D97-AF65-F5344CB8AC3E}">
        <p14:creationId xmlns:p14="http://schemas.microsoft.com/office/powerpoint/2010/main" val="3143976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9350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Cost Recovery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1142999" y="2204795"/>
            <a:ext cx="73590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cost to process development projects, permits and applications submitted by private individuals or commercial interests that are intended for private or for-profit use and do not provide a public and community benefit.</a:t>
            </a:r>
          </a:p>
        </p:txBody>
      </p:sp>
    </p:spTree>
    <p:extLst>
      <p:ext uri="{BB962C8B-B14F-4D97-AF65-F5344CB8AC3E}">
        <p14:creationId xmlns:p14="http://schemas.microsoft.com/office/powerpoint/2010/main" val="149428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752" y="566773"/>
            <a:ext cx="8001001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Based on </a:t>
            </a:r>
            <a:r>
              <a:rPr lang="en-US" sz="4000" dirty="0">
                <a:solidFill>
                  <a:schemeClr val="tx1"/>
                </a:solidFill>
              </a:rPr>
              <a:t>CONSULTANT </a:t>
            </a:r>
            <a:r>
              <a:rPr lang="en-US" sz="4000" dirty="0"/>
              <a:t>time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1251752" y="1633295"/>
            <a:ext cx="66582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Use Permit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Design Review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Variance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Subdivision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Rezone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General Plan Amendment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Lot Merger or Adjustment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Environmental Review (CEQA)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Encroachment Permits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Engineering plan check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Map and legal description checking</a:t>
            </a:r>
          </a:p>
        </p:txBody>
      </p:sp>
    </p:spTree>
    <p:extLst>
      <p:ext uri="{BB962C8B-B14F-4D97-AF65-F5344CB8AC3E}">
        <p14:creationId xmlns:p14="http://schemas.microsoft.com/office/powerpoint/2010/main" val="254681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8" y="615758"/>
            <a:ext cx="8915401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Based on</a:t>
            </a:r>
            <a:r>
              <a:rPr lang="en-US" sz="4000" dirty="0">
                <a:solidFill>
                  <a:schemeClr val="tx1"/>
                </a:solidFill>
              </a:rPr>
              <a:t> CONSULTANT </a:t>
            </a:r>
            <a:r>
              <a:rPr lang="en-US" sz="4000" dirty="0"/>
              <a:t>time (cont.)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761998" y="1415580"/>
            <a:ext cx="85217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Reasons why costs are difficult to predict: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Full project is not yet determined,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Incomplete plans are submitted,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Applicant is unable to provide required plans,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Applicant is unable to provide corrections,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City Consultant spends considerable time communicating with applicant, and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City Consultant spends considerable time in meetings and/or preparing for meetings. </a:t>
            </a:r>
          </a:p>
        </p:txBody>
      </p:sp>
    </p:spTree>
    <p:extLst>
      <p:ext uri="{BB962C8B-B14F-4D97-AF65-F5344CB8AC3E}">
        <p14:creationId xmlns:p14="http://schemas.microsoft.com/office/powerpoint/2010/main" val="1602285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494" y="515972"/>
            <a:ext cx="8313306" cy="1579527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Improvements to cost recovery process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587807" y="2616233"/>
            <a:ext cx="8313306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Developing new contract/agreement to better explain cost recovery process and fees to the applicant.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Establishing new more detailed description and checklist of services and activities providing greater accountability to applicant.</a:t>
            </a:r>
          </a:p>
        </p:txBody>
      </p:sp>
    </p:spTree>
    <p:extLst>
      <p:ext uri="{BB962C8B-B14F-4D97-AF65-F5344CB8AC3E}">
        <p14:creationId xmlns:p14="http://schemas.microsoft.com/office/powerpoint/2010/main" val="815887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494" y="515972"/>
            <a:ext cx="8313306" cy="1579527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Improvements to cost recovery process (cont.)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587807" y="2413033"/>
            <a:ext cx="8313306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Developing standardized routing and workflow system to ensure internal accountability (e.g., City Planner, City Engineer, Finance).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CM will be “Cost Recovery Coordinator” until a new CD&amp;S Director is hired. </a:t>
            </a:r>
          </a:p>
        </p:txBody>
      </p:sp>
    </p:spTree>
    <p:extLst>
      <p:ext uri="{BB962C8B-B14F-4D97-AF65-F5344CB8AC3E}">
        <p14:creationId xmlns:p14="http://schemas.microsoft.com/office/powerpoint/2010/main" val="185116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24D4-171A-AE44-8145-AB71BAAF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14601"/>
            <a:ext cx="9906000" cy="1382156"/>
          </a:xfrm>
        </p:spPr>
        <p:txBody>
          <a:bodyPr/>
          <a:lstStyle/>
          <a:p>
            <a:pPr algn="ctr"/>
            <a:r>
              <a:rPr lang="en-US" b="1" dirty="0"/>
              <a:t>Discussion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364123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24D4-171A-AE44-8145-AB71BAAF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2501901"/>
            <a:ext cx="9906000" cy="1382156"/>
          </a:xfrm>
        </p:spPr>
        <p:txBody>
          <a:bodyPr/>
          <a:lstStyle/>
          <a:p>
            <a:pPr algn="ctr"/>
            <a:r>
              <a:rPr lang="en-US" b="1" dirty="0"/>
              <a:t>Master Fee Schedule – Permit Fees</a:t>
            </a:r>
          </a:p>
        </p:txBody>
      </p:sp>
    </p:spTree>
    <p:extLst>
      <p:ext uri="{BB962C8B-B14F-4D97-AF65-F5344CB8AC3E}">
        <p14:creationId xmlns:p14="http://schemas.microsoft.com/office/powerpoint/2010/main" val="111406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563" y="50341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Permit fees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AE2C3F3-7836-0347-3982-8085B65CAD15}"/>
              </a:ext>
            </a:extLst>
          </p:cNvPr>
          <p:cNvSpPr txBox="1"/>
          <p:nvPr/>
        </p:nvSpPr>
        <p:spPr>
          <a:xfrm>
            <a:off x="660401" y="1418549"/>
            <a:ext cx="8217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i="0" cap="none" dirty="0">
                <a:solidFill>
                  <a:schemeClr val="tx1"/>
                </a:solidFill>
                <a:latin typeface="+mj-lt"/>
              </a:rPr>
              <a:t>Fees are collected in order to cover the cost of delivering services and application review. </a:t>
            </a:r>
            <a:br>
              <a:rPr lang="en-US" sz="3200" i="0" cap="none" dirty="0">
                <a:solidFill>
                  <a:schemeClr val="tx1"/>
                </a:solidFill>
                <a:latin typeface="+mj-lt"/>
              </a:rPr>
            </a:br>
            <a:endParaRPr lang="en-US" sz="32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i="0" cap="none" dirty="0">
                <a:solidFill>
                  <a:schemeClr val="tx1"/>
                </a:solidFill>
                <a:latin typeface="+mj-lt"/>
              </a:rPr>
              <a:t>Cost recovery charges are only used to cover the cost of </a:t>
            </a:r>
            <a:r>
              <a:rPr lang="en-US" sz="3200" i="0" cap="none" dirty="0">
                <a:latin typeface="+mj-lt"/>
              </a:rPr>
              <a:t>consultant</a:t>
            </a:r>
            <a:r>
              <a:rPr lang="en-US" sz="3200" i="0" cap="none" dirty="0">
                <a:solidFill>
                  <a:schemeClr val="tx1"/>
                </a:solidFill>
                <a:latin typeface="+mj-lt"/>
              </a:rPr>
              <a:t> time to process a development application. </a:t>
            </a:r>
            <a:br>
              <a:rPr lang="en-US" sz="3200" i="0" cap="none" dirty="0">
                <a:solidFill>
                  <a:schemeClr val="tx1"/>
                </a:solidFill>
                <a:latin typeface="+mj-lt"/>
              </a:rPr>
            </a:br>
            <a:endParaRPr lang="en-US" sz="32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i="0" cap="none" dirty="0">
                <a:solidFill>
                  <a:schemeClr val="tx1"/>
                </a:solidFill>
                <a:latin typeface="+mj-lt"/>
              </a:rPr>
              <a:t>The city cannot earn a profit from the permit fee process and development application review.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20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FE2C9-A12E-89F5-4907-BA01A9BF7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3"/>
            <a:ext cx="6933112" cy="1558966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809" y="1965743"/>
            <a:ext cx="2419536" cy="2337706"/>
          </a:xfrm>
        </p:spPr>
        <p:txBody>
          <a:bodyPr>
            <a:normAutofit/>
          </a:bodyPr>
          <a:lstStyle/>
          <a:p>
            <a:r>
              <a:rPr lang="en-US" sz="4000" dirty="0"/>
              <a:t>Why is a permit needed?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031AFEC-F9FD-BD52-2CE3-BB876AFB0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435" y="499140"/>
            <a:ext cx="4980761" cy="585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2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302" y="545659"/>
            <a:ext cx="6653472" cy="1066522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low fees in willows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03FBBB4-192E-AC1C-1702-E422EDDA5FC5}"/>
              </a:ext>
            </a:extLst>
          </p:cNvPr>
          <p:cNvSpPr txBox="1"/>
          <p:nvPr/>
        </p:nvSpPr>
        <p:spPr>
          <a:xfrm>
            <a:off x="1016000" y="1791933"/>
            <a:ext cx="7642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latin typeface="+mj-lt"/>
              </a:rPr>
              <a:t>Example: HVAC Permit Cost Comparison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E89C2-E029-5F9A-2870-69C730B4F49D}"/>
              </a:ext>
            </a:extLst>
          </p:cNvPr>
          <p:cNvSpPr txBox="1"/>
          <p:nvPr/>
        </p:nvSpPr>
        <p:spPr>
          <a:xfrm>
            <a:off x="1409701" y="2582365"/>
            <a:ext cx="7240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Colusa		Orland 		Willows</a:t>
            </a:r>
          </a:p>
          <a:p>
            <a:r>
              <a:rPr lang="en-US" sz="3200" b="1" dirty="0">
                <a:latin typeface="+mj-lt"/>
              </a:rPr>
              <a:t>$185		  	$184 			$77.60</a:t>
            </a:r>
            <a:r>
              <a:rPr lang="en-US" sz="3200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03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03FBBB4-192E-AC1C-1702-E422EDDA5FC5}"/>
              </a:ext>
            </a:extLst>
          </p:cNvPr>
          <p:cNvSpPr txBox="1"/>
          <p:nvPr/>
        </p:nvSpPr>
        <p:spPr>
          <a:xfrm>
            <a:off x="833199" y="1299710"/>
            <a:ext cx="7715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+mj-lt"/>
              </a:rPr>
              <a:t>Example: New Garage Permit Comparison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4933E-A072-1BFA-E158-2B5A4F6EB152}"/>
              </a:ext>
            </a:extLst>
          </p:cNvPr>
          <p:cNvSpPr txBox="1"/>
          <p:nvPr/>
        </p:nvSpPr>
        <p:spPr>
          <a:xfrm>
            <a:off x="427460" y="2035677"/>
            <a:ext cx="83367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+mj-lt"/>
              </a:rPr>
              <a:t>New Garage 20’ x 24’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Colusa:</a:t>
            </a:r>
            <a:r>
              <a:rPr lang="en-US" sz="3200" dirty="0">
                <a:latin typeface="+mj-lt"/>
              </a:rPr>
              <a:t> 	</a:t>
            </a:r>
            <a:r>
              <a:rPr lang="en-US" sz="3200" b="1" dirty="0">
                <a:latin typeface="+mj-lt"/>
              </a:rPr>
              <a:t>$696 </a:t>
            </a:r>
            <a:r>
              <a:rPr lang="en-US" sz="3200" dirty="0">
                <a:latin typeface="+mj-lt"/>
              </a:rPr>
              <a:t>plus 3% of the project 			valuation for a General Plan Fee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Orland:</a:t>
            </a:r>
            <a:r>
              <a:rPr lang="en-US" sz="3200" dirty="0">
                <a:latin typeface="+mj-lt"/>
              </a:rPr>
              <a:t>   	</a:t>
            </a:r>
            <a:r>
              <a:rPr lang="en-US" sz="3200" b="1" dirty="0">
                <a:latin typeface="+mj-lt"/>
              </a:rPr>
              <a:t>$734 </a:t>
            </a:r>
            <a:r>
              <a:rPr lang="en-US" sz="3200" dirty="0">
                <a:latin typeface="+mj-lt"/>
              </a:rPr>
              <a:t>plus 2.5% of the project 			valuation for General Plan Fee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b="1" dirty="0">
                <a:latin typeface="+mj-lt"/>
              </a:rPr>
              <a:t>Willows:</a:t>
            </a:r>
            <a:r>
              <a:rPr lang="en-US" sz="3200" dirty="0">
                <a:latin typeface="+mj-lt"/>
              </a:rPr>
              <a:t>  	</a:t>
            </a:r>
            <a:r>
              <a:rPr lang="en-US" sz="3200" b="1" dirty="0">
                <a:latin typeface="+mj-lt"/>
              </a:rPr>
              <a:t>$471.15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F5604FC-D7F1-2E81-2234-F67B82288883}"/>
              </a:ext>
            </a:extLst>
          </p:cNvPr>
          <p:cNvSpPr txBox="1">
            <a:spLocks/>
          </p:cNvSpPr>
          <p:nvPr/>
        </p:nvSpPr>
        <p:spPr>
          <a:xfrm>
            <a:off x="933936" y="515071"/>
            <a:ext cx="6653472" cy="1066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800" b="1" kern="12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/>
              <a:t>low fees in willows</a:t>
            </a:r>
          </a:p>
        </p:txBody>
      </p:sp>
    </p:spTree>
    <p:extLst>
      <p:ext uri="{BB962C8B-B14F-4D97-AF65-F5344CB8AC3E}">
        <p14:creationId xmlns:p14="http://schemas.microsoft.com/office/powerpoint/2010/main" val="186638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724D4-171A-AE44-8145-AB71BAAF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2514601"/>
            <a:ext cx="9906000" cy="1382156"/>
          </a:xfrm>
        </p:spPr>
        <p:txBody>
          <a:bodyPr/>
          <a:lstStyle/>
          <a:p>
            <a:pPr algn="ctr"/>
            <a:r>
              <a:rPr lang="en-US" b="1" dirty="0"/>
              <a:t>Development Impact Fees (DIF)</a:t>
            </a:r>
          </a:p>
        </p:txBody>
      </p:sp>
    </p:spTree>
    <p:extLst>
      <p:ext uri="{BB962C8B-B14F-4D97-AF65-F5344CB8AC3E}">
        <p14:creationId xmlns:p14="http://schemas.microsoft.com/office/powerpoint/2010/main" val="41853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D549D-D1CA-6C22-C3FB-E76BB7B91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178" y="561086"/>
            <a:ext cx="8118581" cy="1066522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Development Impact fees (DIF)</a:t>
            </a: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259A35B-8E87-F015-C493-E6F2DD820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6" r="64592" b="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6954381-2E77-A84F-2B2D-49F8ADF83A5B}"/>
              </a:ext>
            </a:extLst>
          </p:cNvPr>
          <p:cNvSpPr txBox="1"/>
          <p:nvPr/>
        </p:nvSpPr>
        <p:spPr>
          <a:xfrm>
            <a:off x="1038392" y="2021308"/>
            <a:ext cx="72756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Mitigation Fee Act – AB 1600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Allows the collection of fees to fully or partially offset the cost of future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public capital facilities and infrastructure that is needed to serve </a:t>
            </a:r>
            <a:r>
              <a:rPr lang="en-US" sz="3200" u="sng" dirty="0">
                <a:latin typeface="+mj-lt"/>
              </a:rPr>
              <a:t>new demand </a:t>
            </a:r>
            <a:r>
              <a:rPr lang="en-US" sz="3200" dirty="0">
                <a:latin typeface="+mj-lt"/>
              </a:rPr>
              <a:t>created by development projects.</a:t>
            </a:r>
          </a:p>
        </p:txBody>
      </p:sp>
    </p:spTree>
    <p:extLst>
      <p:ext uri="{BB962C8B-B14F-4D97-AF65-F5344CB8AC3E}">
        <p14:creationId xmlns:p14="http://schemas.microsoft.com/office/powerpoint/2010/main" val="227461970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1202</Words>
  <Application>Microsoft Office PowerPoint</Application>
  <PresentationFormat>Widescreen</PresentationFormat>
  <Paragraphs>141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Univers Condensed Light</vt:lpstr>
      <vt:lpstr>Walbaum Display Light</vt:lpstr>
      <vt:lpstr>Wingdings</vt:lpstr>
      <vt:lpstr>AngleLinesVTI</vt:lpstr>
      <vt:lpstr>PowerPoint Presentation</vt:lpstr>
      <vt:lpstr>Permit Fees (Master Fee Schedule): Include planning application fees, building permits, building inspection, encroachment permits, engineering plan check – these are one-time fees.   Development Impact Fees (DIF): A one-time fee to off-set the impact of new development on the city’s physical (e.g., sewage, storm drain, transportation, etc.) and civic (e.g., police, fire) infrastructure.   Cost Recovery: A deposit to the City for which consultants who work on said project charge their time against to recover the cost of processing a development application. The City does not earn a profit. It is intended to break even on the cost of processing a development application and ensure that taxpayer dollars are not being used to subsidize private projects. </vt:lpstr>
      <vt:lpstr>Master Fee Schedule – Permit Fees</vt:lpstr>
      <vt:lpstr>PowerPoint Presentation</vt:lpstr>
      <vt:lpstr> </vt:lpstr>
      <vt:lpstr>PowerPoint Presentation</vt:lpstr>
      <vt:lpstr>PowerPoint Presentation</vt:lpstr>
      <vt:lpstr>Development Impact Fees (DIF)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 Recovery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&amp;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cities charge fees</dc:title>
  <dc:creator>patrick piatt</dc:creator>
  <cp:lastModifiedBy>Marti Brown</cp:lastModifiedBy>
  <cp:revision>9</cp:revision>
  <dcterms:created xsi:type="dcterms:W3CDTF">2023-07-17T14:52:57Z</dcterms:created>
  <dcterms:modified xsi:type="dcterms:W3CDTF">2023-07-25T20:15:46Z</dcterms:modified>
</cp:coreProperties>
</file>